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265" r:id="rId2"/>
    <p:sldId id="381" r:id="rId3"/>
    <p:sldId id="396" r:id="rId4"/>
    <p:sldId id="398" r:id="rId5"/>
    <p:sldId id="399" r:id="rId6"/>
    <p:sldId id="400" r:id="rId7"/>
    <p:sldId id="401" r:id="rId8"/>
    <p:sldId id="405" r:id="rId9"/>
    <p:sldId id="402" r:id="rId10"/>
    <p:sldId id="403" r:id="rId11"/>
    <p:sldId id="404" r:id="rId12"/>
    <p:sldId id="406" r:id="rId13"/>
    <p:sldId id="407" r:id="rId14"/>
    <p:sldId id="408" r:id="rId15"/>
    <p:sldId id="409" r:id="rId16"/>
    <p:sldId id="2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951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75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TREATMENT – SURGERY II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Metastatic BC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1397861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Role of surgery of the metastatic lesion?</a:t>
            </a:r>
          </a:p>
          <a:p>
            <a:pPr marL="534988" lvl="1" indent="-266700">
              <a:buFont typeface="Wingdings" panose="05000000000000000000" pitchFamily="2" charset="2"/>
              <a:buChar char="§"/>
            </a:pPr>
            <a:r>
              <a:rPr lang="en-US" altLang="en-US" sz="2800" dirty="0"/>
              <a:t>Limited evidence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0" indent="0" eaLnBrk="1" hangingPunct="1">
              <a:buNone/>
            </a:pPr>
            <a:endParaRPr lang="en-US" altLang="en-US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38A77D-8C55-4748-A149-F1B31007C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944" y="3317964"/>
            <a:ext cx="10062097" cy="160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3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Loco-regional recurrence (LRR)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/>
              <a:t>Following treatment of primary BC, any suspicious lesion indicating LRR requires:</a:t>
            </a:r>
          </a:p>
          <a:p>
            <a:pPr marL="442913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urgent biopsy for tissue diagnosis (plus ER,PR &amp; HER2 receptors)</a:t>
            </a:r>
          </a:p>
          <a:p>
            <a:pPr marL="442913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CT scan for restaging &amp; </a:t>
            </a:r>
            <a:r>
              <a:rPr lang="en-US" altLang="en-US" dirty="0" err="1"/>
              <a:t>resectability</a:t>
            </a:r>
            <a:endParaRPr lang="en-US" altLang="en-US" dirty="0"/>
          </a:p>
          <a:p>
            <a:pPr eaLnBrk="1" hangingPunct="1"/>
            <a:endParaRPr lang="en-US" altLang="en-US" sz="2000" dirty="0"/>
          </a:p>
          <a:p>
            <a:pPr eaLnBrk="1" hangingPunct="1"/>
            <a:r>
              <a:rPr lang="en-US" altLang="en-US" sz="3200" dirty="0"/>
              <a:t>Every case should be discussed in the MDT to decide on the management.</a:t>
            </a:r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7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DE3236-05E6-4866-A519-C6D69EACC0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842388-B238-48B8-86EB-574F879D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5CC8715-31D0-4542-BE9A-084F3CDB7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9126" y="106220"/>
            <a:ext cx="10074281" cy="6571671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B77D040-B09F-43F4-B5AB-AF6876CFFC24}"/>
              </a:ext>
            </a:extLst>
          </p:cNvPr>
          <p:cNvSpPr/>
          <p:nvPr/>
        </p:nvSpPr>
        <p:spPr>
          <a:xfrm>
            <a:off x="0" y="6446666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1ED31374-629B-4EEE-8F6F-6A0199D07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6059053"/>
            <a:ext cx="3555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</a:rPr>
              <a:t>Refer to page 27 in CPG</a:t>
            </a:r>
          </a:p>
        </p:txBody>
      </p:sp>
    </p:spTree>
    <p:extLst>
      <p:ext uri="{BB962C8B-B14F-4D97-AF65-F5344CB8AC3E}">
        <p14:creationId xmlns:p14="http://schemas.microsoft.com/office/powerpoint/2010/main" val="138722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Loco-regional recurrence (LRR)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6462B4-6665-44B8-821C-F98E62F4B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181" y="2666261"/>
            <a:ext cx="10443733" cy="158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9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Take home messages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3836261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In cases where PMRT is anticipated in BC, BR can be either done as: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altLang="en-US" dirty="0"/>
              <a:t>immediate two-staged implant based BR or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altLang="en-US" dirty="0"/>
              <a:t>delay autologous BR </a:t>
            </a:r>
          </a:p>
          <a:p>
            <a:endParaRPr lang="en-US" altLang="en-US" sz="2000" dirty="0"/>
          </a:p>
          <a:p>
            <a:r>
              <a:rPr lang="en-US" altLang="en-US" sz="3200" dirty="0"/>
              <a:t>Surgery (usually mastectomy) can be considered in the operable LABC. 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0" indent="0" eaLnBrk="1" hangingPunct="1">
              <a:buNone/>
            </a:pPr>
            <a:endParaRPr lang="en-US" altLang="en-US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0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Take home messages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3836261"/>
          </a:xfrm>
        </p:spPr>
        <p:txBody>
          <a:bodyPr>
            <a:normAutofit/>
          </a:bodyPr>
          <a:lstStyle/>
          <a:p>
            <a:r>
              <a:rPr lang="en-US" altLang="en-US" sz="3200" dirty="0"/>
              <a:t>NACT can be offered for inoperable cases prior to surgical intervention or to render patient for BCS.</a:t>
            </a:r>
          </a:p>
          <a:p>
            <a:endParaRPr lang="en-US" altLang="en-US" sz="2000" dirty="0"/>
          </a:p>
          <a:p>
            <a:r>
              <a:rPr lang="en-US" altLang="en-US" sz="3200" dirty="0"/>
              <a:t>An </a:t>
            </a:r>
            <a:r>
              <a:rPr lang="en-US" altLang="en-US" sz="3200" dirty="0" err="1"/>
              <a:t>individualised</a:t>
            </a:r>
            <a:r>
              <a:rPr lang="en-US" altLang="en-US" sz="3200" dirty="0"/>
              <a:t> treatment may be offered in selected patients with metastatic or LRR breast cancer.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0" indent="0" eaLnBrk="1" hangingPunct="1">
              <a:buNone/>
            </a:pPr>
            <a:endParaRPr lang="en-US" altLang="en-US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Learning objectives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r>
              <a:rPr lang="en-US" sz="3200" dirty="0"/>
              <a:t>To learn in breast cancer treatment with regards to:</a:t>
            </a:r>
          </a:p>
          <a:p>
            <a:pPr marL="628650" indent="-360363">
              <a:buFont typeface="+mj-lt"/>
              <a:buAutoNum type="arabicPeriod"/>
            </a:pPr>
            <a:r>
              <a:rPr lang="en-US" dirty="0"/>
              <a:t>breast reconstruction in the setting of post-mastectomy radiotherapy</a:t>
            </a:r>
          </a:p>
          <a:p>
            <a:pPr marL="628650" indent="-360363">
              <a:buFont typeface="+mj-lt"/>
              <a:buAutoNum type="arabicPeriod"/>
            </a:pPr>
            <a:r>
              <a:rPr lang="en-US" dirty="0"/>
              <a:t>surgical management of</a:t>
            </a:r>
          </a:p>
          <a:p>
            <a:pPr marL="895350" indent="-266700"/>
            <a:r>
              <a:rPr lang="en-US" sz="2400" dirty="0"/>
              <a:t>locally advanced BC</a:t>
            </a:r>
          </a:p>
          <a:p>
            <a:pPr marL="895350" indent="-266700"/>
            <a:r>
              <a:rPr lang="en-US" sz="2400" dirty="0"/>
              <a:t>metastatic BC</a:t>
            </a:r>
          </a:p>
          <a:p>
            <a:pPr marL="895350" indent="-266700"/>
            <a:r>
              <a:rPr lang="en-US" sz="2400" dirty="0"/>
              <a:t>loco-regional recurrence</a:t>
            </a:r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Breast Reconstruction</a:t>
            </a:r>
            <a:endParaRPr lang="en-MY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224655" cy="4594469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dirty="0"/>
              <a:t>Breast reconstruction (BR) can be performed either as immediate or delayed reconstruction.</a:t>
            </a:r>
          </a:p>
          <a:p>
            <a:pPr marL="534988" lvl="1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Delayed  is associated with lesser complications than immediate BR.</a:t>
            </a:r>
            <a:r>
              <a:rPr lang="en-US" altLang="en-US" baseline="30000" dirty="0"/>
              <a:t>51</a:t>
            </a:r>
            <a:endParaRPr lang="en-US" altLang="en-US" sz="1500" dirty="0"/>
          </a:p>
          <a:p>
            <a:pPr eaLnBrk="1" hangingPunct="1"/>
            <a:r>
              <a:rPr lang="en-US" altLang="en-US" dirty="0"/>
              <a:t>Types of BR:</a:t>
            </a:r>
          </a:p>
          <a:p>
            <a:pPr marL="534988" lvl="1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Implant</a:t>
            </a:r>
          </a:p>
          <a:p>
            <a:pPr marL="534988" lvl="1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Autologous</a:t>
            </a:r>
          </a:p>
          <a:p>
            <a:pPr marL="720725" lvl="2" indent="-185738" eaLnBrk="1" hangingPunct="1">
              <a:buFont typeface="Calibri" panose="020F0502020204030204" pitchFamily="34" charset="0"/>
              <a:buChar char="₋"/>
            </a:pPr>
            <a:r>
              <a:rPr lang="en-US" altLang="en-US" dirty="0"/>
              <a:t>Pedicle flaps (Transverse Rectus Abdominis  </a:t>
            </a:r>
            <a:r>
              <a:rPr lang="en-US" altLang="en-US" dirty="0" err="1"/>
              <a:t>Myocutaneous</a:t>
            </a:r>
            <a:r>
              <a:rPr lang="en-US" altLang="en-US" dirty="0"/>
              <a:t>/TRAM or Latissimus Dorsi/ LD)</a:t>
            </a:r>
          </a:p>
          <a:p>
            <a:pPr marL="720725" lvl="2" indent="-185738" eaLnBrk="1" hangingPunct="1">
              <a:buFont typeface="Calibri" panose="020F0502020204030204" pitchFamily="34" charset="0"/>
              <a:buChar char="₋"/>
            </a:pPr>
            <a:r>
              <a:rPr lang="en-US" altLang="en-US" dirty="0"/>
              <a:t>Free flaps</a:t>
            </a:r>
          </a:p>
          <a:p>
            <a:pPr marL="534988" lvl="1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Combination of implant &amp; autologous</a:t>
            </a:r>
          </a:p>
          <a:p>
            <a:endParaRPr lang="en-MY" sz="2000" dirty="0"/>
          </a:p>
          <a:p>
            <a:pPr marL="268288" indent="-268288">
              <a:buNone/>
            </a:pPr>
            <a:r>
              <a:rPr lang="en-US" sz="1400" dirty="0"/>
              <a:t>51. Yoon AP, et al. Outcomes of immediate versus delayed breast reconstruction: Results of a multicenter prospective study Breast. 2018;37:72-9</a:t>
            </a:r>
            <a:endParaRPr lang="en-MY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9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Breast Reconstruction</a:t>
            </a:r>
            <a:r>
              <a:rPr lang="en-US" sz="2000" b="1" dirty="0">
                <a:solidFill>
                  <a:srgbClr val="CC0066"/>
                </a:solidFill>
              </a:rPr>
              <a:t>-3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/>
              <a:t>This depends on: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PMRT (post-mastectomy radiotherapy)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cost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patient’s factors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patient’s choice</a:t>
            </a:r>
          </a:p>
          <a:p>
            <a:endParaRPr lang="en-MY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7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Breast Reconstruction</a:t>
            </a:r>
            <a:r>
              <a:rPr lang="en-US" sz="2000" b="1" dirty="0">
                <a:solidFill>
                  <a:srgbClr val="CC0066"/>
                </a:solidFill>
              </a:rPr>
              <a:t>-4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/>
              <a:t>In cases where PMRT is anticipated, a two-staged implant-based immediate BR is recommended.</a:t>
            </a:r>
            <a:r>
              <a:rPr lang="en-US" altLang="en-US" sz="3200" baseline="30000" dirty="0"/>
              <a:t>26,41,49</a:t>
            </a:r>
          </a:p>
          <a:p>
            <a:pPr eaLnBrk="1" hangingPunct="1"/>
            <a:endParaRPr lang="en-US" altLang="en-US" sz="1200" dirty="0"/>
          </a:p>
          <a:p>
            <a:pPr eaLnBrk="1" hangingPunct="1"/>
            <a:r>
              <a:rPr lang="en-US" altLang="en-US" sz="3200" dirty="0"/>
              <a:t>If a delayed BR is intended, an autologous BR is the preferred method.</a:t>
            </a:r>
            <a:r>
              <a:rPr lang="en-US" altLang="en-US" sz="3200" baseline="30000" dirty="0"/>
              <a:t>26</a:t>
            </a:r>
            <a:r>
              <a:rPr lang="en-US" altLang="en-US" sz="3200" dirty="0"/>
              <a:t> </a:t>
            </a:r>
          </a:p>
          <a:p>
            <a:endParaRPr lang="en-MY" sz="2000" dirty="0"/>
          </a:p>
          <a:p>
            <a:endParaRPr lang="en-MY" sz="2000" dirty="0"/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26. National Comprehensive Cancer Network. Breast Cancer Version 1.2019: NCCN; 2019</a:t>
            </a:r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41. </a:t>
            </a:r>
            <a:r>
              <a:rPr lang="en-US" sz="1400" dirty="0" err="1"/>
              <a:t>Senkus</a:t>
            </a:r>
            <a:r>
              <a:rPr lang="en-US" sz="1400" dirty="0"/>
              <a:t> E, et al. Primary breast cancer: ESMO Clinical Practice Guidelines for diagnosis, treatment and follow-up. Ann Oncol. 2015;26</a:t>
            </a:r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 Suppl 5:v8-30</a:t>
            </a:r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49. </a:t>
            </a:r>
            <a:r>
              <a:rPr lang="en-US" sz="1400" dirty="0" err="1"/>
              <a:t>Kuerer</a:t>
            </a:r>
            <a:r>
              <a:rPr lang="en-US" sz="1400" dirty="0"/>
              <a:t> HM, et al. Optimizing Breast Cancer Adjuvant Radiation and Integration of Breast and Reconstructive Surgery. Am Soc Clin</a:t>
            </a:r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Oncol Educ Book. 2017;37:93-105</a:t>
            </a:r>
            <a:endParaRPr lang="en-MY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1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Locally advanced BC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1"/>
            <a:ext cx="10076873" cy="264476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/>
              <a:t>Surgery (usually mastectomy) can be performed in the operable locally advanced BC (LABC). </a:t>
            </a:r>
          </a:p>
          <a:p>
            <a:pPr eaLnBrk="1" hangingPunct="1"/>
            <a:r>
              <a:rPr lang="en-US" altLang="en-US" sz="3200" dirty="0"/>
              <a:t>For inoperable </a:t>
            </a:r>
            <a:r>
              <a:rPr lang="en-US" altLang="en-US" sz="3200" dirty="0" err="1"/>
              <a:t>tumour</a:t>
            </a:r>
            <a:r>
              <a:rPr lang="en-US" altLang="en-US" sz="3200" dirty="0"/>
              <a:t>, neoadjuvant chemotherapy (NACT) can downsize the </a:t>
            </a:r>
            <a:r>
              <a:rPr lang="en-US" altLang="en-US" sz="3200" dirty="0" err="1"/>
              <a:t>tumour</a:t>
            </a:r>
            <a:r>
              <a:rPr lang="en-US" altLang="en-US" sz="3200" dirty="0"/>
              <a:t> &amp; hence, render patients for surgery.</a:t>
            </a:r>
            <a:r>
              <a:rPr lang="en-US" altLang="en-US" sz="3200" baseline="30000" dirty="0"/>
              <a:t>26</a:t>
            </a:r>
          </a:p>
          <a:p>
            <a:pPr marL="0" indent="0" eaLnBrk="1" hangingPunct="1">
              <a:buNone/>
            </a:pPr>
            <a:endParaRPr lang="en-US" altLang="en-US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686B67-7ADC-45E9-B5B5-02E65D6C6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944" y="4414982"/>
            <a:ext cx="10076873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1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Locally advanced BC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622430"/>
            <a:ext cx="10076873" cy="4638059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3200" dirty="0"/>
              <a:t>NACT increases the rate of BCS.</a:t>
            </a:r>
            <a:r>
              <a:rPr lang="en-US" altLang="en-US" sz="3200" baseline="30000" dirty="0"/>
              <a:t>26</a:t>
            </a:r>
            <a:r>
              <a:rPr lang="en-US" altLang="en-US" sz="3200" dirty="0"/>
              <a:t> </a:t>
            </a:r>
          </a:p>
          <a:p>
            <a:pPr eaLnBrk="1" hangingPunct="1"/>
            <a:r>
              <a:rPr lang="en-US" altLang="en-US" sz="3200" dirty="0"/>
              <a:t>A meta-analysis showed no difference in LR &amp; regional recurrence between BCS &amp; mastectomy in LABC with good response to NACT. However the DFS (OR=2.35, 95% CI 1.84 to 3.01) &amp; OS (OR=2.12, 95% CI 1.51 to 2.98) were shown to be higher in BCS.</a:t>
            </a:r>
            <a:r>
              <a:rPr lang="en-US" altLang="en-US" sz="3200" baseline="30000" dirty="0"/>
              <a:t>48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0" indent="0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400" dirty="0"/>
              <a:t>48. Sun Y, et al. Comparison of breast-conserving surgery with mastectomy in locally advanced breast cancer after good response to</a:t>
            </a:r>
          </a:p>
          <a:p>
            <a:pPr marL="268288" indent="0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400" dirty="0"/>
              <a:t>neoadjuvant chemotherapy: A PRISMA-compliant systematic review and </a:t>
            </a:r>
            <a:r>
              <a:rPr lang="en-US" altLang="en-US" sz="1400" dirty="0" err="1"/>
              <a:t>metaanalysis</a:t>
            </a:r>
            <a:r>
              <a:rPr lang="en-US" altLang="en-US" sz="1400" dirty="0"/>
              <a:t>. Medicine (Baltimore). 2017;96(43):e8367</a:t>
            </a:r>
          </a:p>
          <a:p>
            <a:pPr marL="0" indent="0" eaLnBrk="1" hangingPunct="1">
              <a:buNone/>
            </a:pPr>
            <a:endParaRPr lang="en-US" altLang="en-US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23971"/>
            <a:ext cx="3276600" cy="365125"/>
          </a:xfrm>
        </p:spPr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9CCAFE-E69E-4B40-8022-B74170FB1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181" y="4304145"/>
            <a:ext cx="10052859" cy="109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7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BE0BA4-3FB4-48E5-AEB0-7BB0C25E43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D2B3338-4D63-48F5-B915-B2343E7CC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8" t="11784" r="38635" b="4034"/>
          <a:stretch>
            <a:fillRect/>
          </a:stretch>
        </p:blipFill>
        <p:spPr>
          <a:xfrm>
            <a:off x="2286000" y="55417"/>
            <a:ext cx="4724400" cy="6748463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20C8BD-55F3-4F0D-A9A8-A6AFF2F995CE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92EA51-036F-4F42-97D2-C7F06601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93D4D90D-410A-4FEC-8313-80C8237AC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5791201"/>
            <a:ext cx="35044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</a:rPr>
              <a:t>Refer to page xii in CPG</a:t>
            </a:r>
          </a:p>
        </p:txBody>
      </p:sp>
    </p:spTree>
    <p:extLst>
      <p:ext uri="{BB962C8B-B14F-4D97-AF65-F5344CB8AC3E}">
        <p14:creationId xmlns:p14="http://schemas.microsoft.com/office/powerpoint/2010/main" val="348175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29E71E-5C4A-4608-BC02-54F5567BA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4B080A-9EC7-4F12-994E-734A06C5F5E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690EF9-B0BA-4D5A-84F8-C8B98B70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6352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Metastatic BC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6F77-BA68-4291-AAD9-C297080C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413163"/>
            <a:ext cx="10076873" cy="5404171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3200" dirty="0"/>
              <a:t>Role of surgery of the primary </a:t>
            </a:r>
            <a:r>
              <a:rPr lang="en-US" altLang="en-US" sz="3200" dirty="0" err="1"/>
              <a:t>tumour</a:t>
            </a:r>
            <a:r>
              <a:rPr lang="en-US" altLang="en-US" sz="3200" dirty="0"/>
              <a:t>?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Studies had shown no benefit or OS improvement by doing surgery of the primary tumour.</a:t>
            </a:r>
            <a:r>
              <a:rPr lang="en-US" altLang="en-US" baseline="30000" dirty="0"/>
              <a:t>53,54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Hence, the primary treatment of metastatic BC is systemic therapy.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r>
              <a:rPr lang="en-US" altLang="en-US" dirty="0"/>
              <a:t>Palliative resection may be considered following the systemic therapy.</a:t>
            </a:r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2000" dirty="0"/>
          </a:p>
          <a:p>
            <a:pPr marL="534988" indent="-266700" eaLnBrk="1" hangingPunct="1">
              <a:buFont typeface="Wingdings" panose="05000000000000000000" pitchFamily="2" charset="2"/>
              <a:buChar char="§"/>
            </a:pPr>
            <a:endParaRPr lang="en-US" altLang="en-US" sz="800" dirty="0"/>
          </a:p>
          <a:p>
            <a:pPr marL="0" indent="0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400" dirty="0"/>
              <a:t>53.  </a:t>
            </a:r>
            <a:r>
              <a:rPr lang="en-US" altLang="en-US" sz="1400" dirty="0" err="1"/>
              <a:t>Fitzal</a:t>
            </a:r>
            <a:r>
              <a:rPr lang="en-US" altLang="en-US" sz="1400" dirty="0"/>
              <a:t> F, et al. Impact of Breast Surgery in Primary Metastasized Breast Cancer: Outcomes of the Prospective Randomized Phase</a:t>
            </a:r>
          </a:p>
          <a:p>
            <a:pPr marL="0" indent="0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400" dirty="0"/>
              <a:t>       III ABCSG-28 POSYTIVE Trial. Ann Surg. 2019;269(6):1163-9.</a:t>
            </a:r>
          </a:p>
          <a:p>
            <a:pPr marL="0" indent="0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400" dirty="0"/>
              <a:t>54. </a:t>
            </a:r>
            <a:r>
              <a:rPr lang="en-US" altLang="en-US" sz="1400" dirty="0" err="1"/>
              <a:t>Tosello</a:t>
            </a:r>
            <a:r>
              <a:rPr lang="en-US" altLang="en-US" sz="1400" dirty="0"/>
              <a:t> G, et al. Breast surgery for metastatic breast cancer. Cochrane Database of Systematic Reviews. 2018, Issue 3. Art. No.:</a:t>
            </a:r>
          </a:p>
          <a:p>
            <a:pPr marL="0" indent="0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400" dirty="0"/>
              <a:t>       CD011276</a:t>
            </a:r>
            <a:endParaRPr lang="en-US" altLang="en-US" sz="2000" dirty="0"/>
          </a:p>
          <a:p>
            <a:endParaRPr lang="en-MY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CA9CF-C45A-4436-9CC8-E8F8633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C400BFE-5F8C-43A9-843B-8BE92E599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850" y="4313723"/>
            <a:ext cx="8474299" cy="129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56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58800</TotalTime>
  <Words>875</Words>
  <Application>Microsoft Office PowerPoint</Application>
  <PresentationFormat>Widescreen</PresentationFormat>
  <Paragraphs>126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Breast Reconstruction</vt:lpstr>
      <vt:lpstr>Breast Reconstruction-3</vt:lpstr>
      <vt:lpstr>Breast Reconstruction-4</vt:lpstr>
      <vt:lpstr>Locally advanced BC</vt:lpstr>
      <vt:lpstr>Locally advanced BC-2</vt:lpstr>
      <vt:lpstr>PowerPoint Presentation</vt:lpstr>
      <vt:lpstr>Metastatic BC</vt:lpstr>
      <vt:lpstr>Metastatic BC-2</vt:lpstr>
      <vt:lpstr>Loco-regional recurrence (LRR)</vt:lpstr>
      <vt:lpstr>PowerPoint Presentation</vt:lpstr>
      <vt:lpstr>Loco-regional recurrence (LRR)-2</vt:lpstr>
      <vt:lpstr>Take home messages</vt:lpstr>
      <vt:lpstr>Take home messages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269</cp:revision>
  <dcterms:created xsi:type="dcterms:W3CDTF">2020-08-13T07:33:34Z</dcterms:created>
  <dcterms:modified xsi:type="dcterms:W3CDTF">2022-03-11T04:06:43Z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